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</p:sldIdLst>
  <p:sldSz cy="6858000" cx="9144000"/>
  <p:notesSz cx="6858000" cy="9144000"/>
  <p:embeddedFontLst>
    <p:embeddedFont>
      <p:font typeface="Montserrat"/>
      <p:regular r:id="rId32"/>
      <p:bold r:id="rId33"/>
      <p:italic r:id="rId34"/>
      <p:boldItalic r:id="rId35"/>
    </p:embeddedFont>
    <p:embeddedFont>
      <p:font typeface="Gill Sans"/>
      <p:regular r:id="rId36"/>
      <p:bold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font" Target="fonts/Montserrat-bold.fntdata"/><Relationship Id="rId10" Type="http://schemas.openxmlformats.org/officeDocument/2006/relationships/slide" Target="slides/slide4.xml"/><Relationship Id="rId32" Type="http://schemas.openxmlformats.org/officeDocument/2006/relationships/font" Target="fonts/Montserrat-regular.fntdata"/><Relationship Id="rId13" Type="http://schemas.openxmlformats.org/officeDocument/2006/relationships/slide" Target="slides/slide7.xml"/><Relationship Id="rId35" Type="http://schemas.openxmlformats.org/officeDocument/2006/relationships/font" Target="fonts/Montserrat-boldItalic.fntdata"/><Relationship Id="rId12" Type="http://schemas.openxmlformats.org/officeDocument/2006/relationships/slide" Target="slides/slide6.xml"/><Relationship Id="rId34" Type="http://schemas.openxmlformats.org/officeDocument/2006/relationships/font" Target="fonts/Montserrat-italic.fntdata"/><Relationship Id="rId15" Type="http://schemas.openxmlformats.org/officeDocument/2006/relationships/slide" Target="slides/slide9.xml"/><Relationship Id="rId37" Type="http://schemas.openxmlformats.org/officeDocument/2006/relationships/font" Target="fonts/GillSans-bold.fntdata"/><Relationship Id="rId14" Type="http://schemas.openxmlformats.org/officeDocument/2006/relationships/slide" Target="slides/slide8.xml"/><Relationship Id="rId36" Type="http://schemas.openxmlformats.org/officeDocument/2006/relationships/font" Target="fonts/GillSans-regular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9" name="Google Shape;179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7a223f9c34_0_3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5" name="Google Shape;235;g7a223f9c34_0_3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7a223f9c34_0_3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1" name="Google Shape;241;g7a223f9c34_0_33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7a223f9c34_0_3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7" name="Google Shape;247;g7a223f9c34_0_33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7a223f9c34_0_3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3" name="Google Shape;253;g7a223f9c34_0_34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7a223f9c34_0_3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9" name="Google Shape;259;g7a223f9c34_0_34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7a223f9c34_0_3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5" name="Google Shape;265;g7a223f9c34_0_35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cc6e6731d7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cc6e6731d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gcc6e6731d7_0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7a223f9c34_0_3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8" name="Google Shape;278;g7a223f9c34_0_35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cc6e6731d7_0_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cc6e6731d7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gcc6e6731d7_0_2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7a223f9c34_0_3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1" name="Google Shape;291;g7a223f9c34_0_36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7a223f9c34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7" name="Google Shape;187;g7a223f9c34_0_3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7a223f9c34_0_3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7" name="Google Shape;297;g7a223f9c34_0_37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cc6e6731d7_0_3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cc6e6731d7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gcc6e6731d7_0_3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cc6e6731d7_0_4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cc6e6731d7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gcc6e6731d7_0_4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cc6e6731d7_0_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cc6e6731d7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gcc6e6731d7_0_1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cc6e6731d7_0_4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cc6e6731d7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gcc6e6731d7_0_4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0" name="Google Shape;330;p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7a223f9c34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3" name="Google Shape;193;g7a223f9c34_0_4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7a223f9c34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9" name="Google Shape;199;g7a223f9c34_0_4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7a223f9c34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5" name="Google Shape;205;g7a223f9c34_0_5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7a223f9c34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1" name="Google Shape;211;g7a223f9c34_0_5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7a223f9c34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8" name="Google Shape;218;g7a223f9c34_0_6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7a223f9c34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3" name="Google Shape;223;g7a223f9c34_0_6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7a223f9c34_0_3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9" name="Google Shape;229;g7a223f9c34_0_3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2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1"/>
          <p:cNvSpPr txBox="1"/>
          <p:nvPr>
            <p:ph idx="1" type="body"/>
          </p:nvPr>
        </p:nvSpPr>
        <p:spPr>
          <a:xfrm rot="5400000">
            <a:off x="2227454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4" name="Google Shape;84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5" name="Google Shape;85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6" name="Google Shape;86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2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12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0" name="Google Shape;90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" name="Google Shape;91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" name="Google Shape;92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14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4" name="Google Shape;114;p14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5" name="Google Shape;115;p14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6" name="Google Shape;116;p14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5"/>
          <p:cNvSpPr txBox="1"/>
          <p:nvPr>
            <p:ph type="ctrTitle"/>
          </p:nvPr>
        </p:nvSpPr>
        <p:spPr>
          <a:xfrm>
            <a:off x="685800" y="2130425"/>
            <a:ext cx="7772400" cy="14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" name="Google Shape;119;p15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6"/>
          <p:cNvSpPr txBox="1"/>
          <p:nvPr>
            <p:ph type="title"/>
          </p:nvPr>
        </p:nvSpPr>
        <p:spPr>
          <a:xfrm>
            <a:off x="722313" y="4406900"/>
            <a:ext cx="7772400" cy="13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16"/>
          <p:cNvSpPr txBox="1"/>
          <p:nvPr>
            <p:ph idx="1" type="body"/>
          </p:nvPr>
        </p:nvSpPr>
        <p:spPr>
          <a:xfrm>
            <a:off x="722313" y="2906713"/>
            <a:ext cx="7772400" cy="15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23" name="Google Shape;123;p16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4" name="Google Shape;124;p16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5" name="Google Shape;125;p16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" name="Google Shape;128;p17"/>
          <p:cNvSpPr txBox="1"/>
          <p:nvPr>
            <p:ph idx="1" type="body"/>
          </p:nvPr>
        </p:nvSpPr>
        <p:spPr>
          <a:xfrm>
            <a:off x="457200" y="1600200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129" name="Google Shape;129;p17"/>
          <p:cNvSpPr txBox="1"/>
          <p:nvPr>
            <p:ph idx="2" type="body"/>
          </p:nvPr>
        </p:nvSpPr>
        <p:spPr>
          <a:xfrm>
            <a:off x="4648200" y="1600200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130" name="Google Shape;130;p17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1" name="Google Shape;131;p17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2" name="Google Shape;132;p17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18"/>
          <p:cNvSpPr txBox="1"/>
          <p:nvPr>
            <p:ph idx="1" type="body"/>
          </p:nvPr>
        </p:nvSpPr>
        <p:spPr>
          <a:xfrm>
            <a:off x="457200" y="1535113"/>
            <a:ext cx="4040100" cy="639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36" name="Google Shape;136;p18"/>
          <p:cNvSpPr txBox="1"/>
          <p:nvPr>
            <p:ph idx="2" type="body"/>
          </p:nvPr>
        </p:nvSpPr>
        <p:spPr>
          <a:xfrm>
            <a:off x="457200" y="2174875"/>
            <a:ext cx="4040100" cy="39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137" name="Google Shape;137;p18"/>
          <p:cNvSpPr txBox="1"/>
          <p:nvPr>
            <p:ph idx="3" type="body"/>
          </p:nvPr>
        </p:nvSpPr>
        <p:spPr>
          <a:xfrm>
            <a:off x="4645025" y="1535113"/>
            <a:ext cx="4041900" cy="639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38" name="Google Shape;138;p18"/>
          <p:cNvSpPr txBox="1"/>
          <p:nvPr>
            <p:ph idx="4" type="body"/>
          </p:nvPr>
        </p:nvSpPr>
        <p:spPr>
          <a:xfrm>
            <a:off x="4645025" y="2174875"/>
            <a:ext cx="4041900" cy="39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139" name="Google Shape;139;p18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0" name="Google Shape;140;p18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1" name="Google Shape;141;p18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4" name="Google Shape;144;p19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5" name="Google Shape;145;p19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6" name="Google Shape;146;p19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0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9" name="Google Shape;149;p20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0" name="Google Shape;150;p20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1"/>
          <p:cNvSpPr txBox="1"/>
          <p:nvPr>
            <p:ph type="title"/>
          </p:nvPr>
        </p:nvSpPr>
        <p:spPr>
          <a:xfrm>
            <a:off x="457200" y="273050"/>
            <a:ext cx="3008400" cy="1161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3" name="Google Shape;153;p21"/>
          <p:cNvSpPr txBox="1"/>
          <p:nvPr>
            <p:ph idx="1" type="body"/>
          </p:nvPr>
        </p:nvSpPr>
        <p:spPr>
          <a:xfrm>
            <a:off x="3575050" y="273050"/>
            <a:ext cx="5111700" cy="58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154" name="Google Shape;154;p21"/>
          <p:cNvSpPr txBox="1"/>
          <p:nvPr>
            <p:ph idx="2" type="body"/>
          </p:nvPr>
        </p:nvSpPr>
        <p:spPr>
          <a:xfrm>
            <a:off x="457200" y="1435100"/>
            <a:ext cx="3008400" cy="46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55" name="Google Shape;155;p21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" name="Google Shape;156;p21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" name="Google Shape;157;p21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3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3" name="Google Shape;33;p3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4" name="Google Shape;34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" name="Google Shape;35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" name="Google Shape;36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2"/>
          <p:cNvSpPr txBox="1"/>
          <p:nvPr>
            <p:ph type="title"/>
          </p:nvPr>
        </p:nvSpPr>
        <p:spPr>
          <a:xfrm>
            <a:off x="1792288" y="4800600"/>
            <a:ext cx="5486400" cy="566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0" name="Google Shape;160;p22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1" name="Google Shape;161;p22"/>
          <p:cNvSpPr txBox="1"/>
          <p:nvPr>
            <p:ph idx="1" type="body"/>
          </p:nvPr>
        </p:nvSpPr>
        <p:spPr>
          <a:xfrm>
            <a:off x="1792288" y="5367338"/>
            <a:ext cx="5486400" cy="8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62" name="Google Shape;162;p22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3" name="Google Shape;163;p22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4" name="Google Shape;164;p22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7" name="Google Shape;167;p23"/>
          <p:cNvSpPr txBox="1"/>
          <p:nvPr>
            <p:ph idx="1" type="body"/>
          </p:nvPr>
        </p:nvSpPr>
        <p:spPr>
          <a:xfrm rot="5400000">
            <a:off x="2227385" y="-251550"/>
            <a:ext cx="452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8" name="Google Shape;168;p23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9" name="Google Shape;169;p23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0" name="Google Shape;170;p23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4"/>
          <p:cNvSpPr txBox="1"/>
          <p:nvPr>
            <p:ph type="title"/>
          </p:nvPr>
        </p:nvSpPr>
        <p:spPr>
          <a:xfrm rot="5400000">
            <a:off x="4732350" y="2171688"/>
            <a:ext cx="58515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3" name="Google Shape;173;p24"/>
          <p:cNvSpPr txBox="1"/>
          <p:nvPr>
            <p:ph idx="1" type="body"/>
          </p:nvPr>
        </p:nvSpPr>
        <p:spPr>
          <a:xfrm rot="5400000">
            <a:off x="541350" y="190488"/>
            <a:ext cx="58515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4" name="Google Shape;174;p24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" name="Google Shape;175;p24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" name="Google Shape;176;p24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4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" name="Google Shape;41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2" name="Google Shape;42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5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5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6" name="Google Shape;46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" name="Google Shape;47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Google Shape;48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" name="Google Shape;52;p6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3" name="Google Shape;53;p6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4" name="Google Shape;54;p6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5" name="Google Shape;55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6" name="Google Shape;56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7" name="Google Shape;57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1" name="Google Shape;61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" name="Google Shape;62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5" name="Google Shape;65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" name="Google Shape;66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70" name="Google Shape;70;p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1" name="Google Shape;71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" name="Google Shape;72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" name="Google Shape;73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7" name="Google Shape;77;p1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8" name="Google Shape;78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" name="Google Shape;79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0" name="Google Shape;80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.xml"/><Relationship Id="rId22" Type="http://schemas.openxmlformats.org/officeDocument/2006/relationships/theme" Target="../theme/theme2.xml"/><Relationship Id="rId10" Type="http://schemas.openxmlformats.org/officeDocument/2006/relationships/image" Target="../media/image6.png"/><Relationship Id="rId21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2.xml"/><Relationship Id="rId1" Type="http://schemas.openxmlformats.org/officeDocument/2006/relationships/hyperlink" Target="http://creativecommons.org/licenses/by-sa/3.0/" TargetMode="External"/><Relationship Id="rId2" Type="http://schemas.openxmlformats.org/officeDocument/2006/relationships/image" Target="../media/image15.png"/><Relationship Id="rId3" Type="http://schemas.openxmlformats.org/officeDocument/2006/relationships/hyperlink" Target="http://creativecommons.org/licenses/by-sa/3.0/" TargetMode="External"/><Relationship Id="rId4" Type="http://schemas.openxmlformats.org/officeDocument/2006/relationships/hyperlink" Target="http://creativecommons.org/licenses/by-sa/3.0/" TargetMode="External"/><Relationship Id="rId9" Type="http://schemas.openxmlformats.org/officeDocument/2006/relationships/hyperlink" Target="http://creativecommons.org/licenses/by-nc-sa/4.0/" TargetMode="External"/><Relationship Id="rId15" Type="http://schemas.openxmlformats.org/officeDocument/2006/relationships/slideLayout" Target="../slideLayouts/slideLayout5.xml"/><Relationship Id="rId14" Type="http://schemas.openxmlformats.org/officeDocument/2006/relationships/slideLayout" Target="../slideLayouts/slideLayout4.xml"/><Relationship Id="rId17" Type="http://schemas.openxmlformats.org/officeDocument/2006/relationships/slideLayout" Target="../slideLayouts/slideLayout7.xml"/><Relationship Id="rId16" Type="http://schemas.openxmlformats.org/officeDocument/2006/relationships/slideLayout" Target="../slideLayouts/slideLayout6.xml"/><Relationship Id="rId5" Type="http://schemas.openxmlformats.org/officeDocument/2006/relationships/hyperlink" Target="http://creativecommons.org/licenses/by-sa/3.0/" TargetMode="External"/><Relationship Id="rId19" Type="http://schemas.openxmlformats.org/officeDocument/2006/relationships/slideLayout" Target="../slideLayouts/slideLayout9.xml"/><Relationship Id="rId6" Type="http://schemas.openxmlformats.org/officeDocument/2006/relationships/hyperlink" Target="http://creativecommons.org/licenses/by-sa/3.0/" TargetMode="External"/><Relationship Id="rId18" Type="http://schemas.openxmlformats.org/officeDocument/2006/relationships/slideLayout" Target="../slideLayouts/slideLayout8.xml"/><Relationship Id="rId7" Type="http://schemas.openxmlformats.org/officeDocument/2006/relationships/hyperlink" Target="http://creativecommons.org/licenses/by-sa/3.0/" TargetMode="External"/><Relationship Id="rId8" Type="http://schemas.openxmlformats.org/officeDocument/2006/relationships/hyperlink" Target="http://creativecommons.org/licenses/by-sa/3.0/" TargetMode="Externa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12.xml"/><Relationship Id="rId22" Type="http://schemas.openxmlformats.org/officeDocument/2006/relationships/theme" Target="../theme/theme3.xml"/><Relationship Id="rId10" Type="http://schemas.openxmlformats.org/officeDocument/2006/relationships/image" Target="../media/image6.png"/><Relationship Id="rId21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13.xml"/><Relationship Id="rId1" Type="http://schemas.openxmlformats.org/officeDocument/2006/relationships/hyperlink" Target="http://creativecommons.org/licenses/by-sa/3.0/" TargetMode="External"/><Relationship Id="rId2" Type="http://schemas.openxmlformats.org/officeDocument/2006/relationships/image" Target="../media/image15.png"/><Relationship Id="rId3" Type="http://schemas.openxmlformats.org/officeDocument/2006/relationships/hyperlink" Target="http://creativecommons.org/licenses/by-sa/3.0/" TargetMode="External"/><Relationship Id="rId4" Type="http://schemas.openxmlformats.org/officeDocument/2006/relationships/hyperlink" Target="http://creativecommons.org/licenses/by-sa/3.0/" TargetMode="External"/><Relationship Id="rId9" Type="http://schemas.openxmlformats.org/officeDocument/2006/relationships/hyperlink" Target="http://creativecommons.org/licenses/by-nc-sa/4.0/" TargetMode="External"/><Relationship Id="rId15" Type="http://schemas.openxmlformats.org/officeDocument/2006/relationships/slideLayout" Target="../slideLayouts/slideLayout16.xml"/><Relationship Id="rId14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8.xml"/><Relationship Id="rId16" Type="http://schemas.openxmlformats.org/officeDocument/2006/relationships/slideLayout" Target="../slideLayouts/slideLayout17.xml"/><Relationship Id="rId5" Type="http://schemas.openxmlformats.org/officeDocument/2006/relationships/hyperlink" Target="http://creativecommons.org/licenses/by-sa/3.0/" TargetMode="External"/><Relationship Id="rId19" Type="http://schemas.openxmlformats.org/officeDocument/2006/relationships/slideLayout" Target="../slideLayouts/slideLayout20.xml"/><Relationship Id="rId6" Type="http://schemas.openxmlformats.org/officeDocument/2006/relationships/hyperlink" Target="http://creativecommons.org/licenses/by-sa/3.0/" TargetMode="External"/><Relationship Id="rId18" Type="http://schemas.openxmlformats.org/officeDocument/2006/relationships/slideLayout" Target="../slideLayouts/slideLayout19.xml"/><Relationship Id="rId7" Type="http://schemas.openxmlformats.org/officeDocument/2006/relationships/hyperlink" Target="http://creativecommons.org/licenses/by-sa/3.0/" TargetMode="External"/><Relationship Id="rId8" Type="http://schemas.openxmlformats.org/officeDocument/2006/relationships/hyperlink" Target="http://creativecommons.org/licenses/by-sa/3.0/" TargetMode="Externa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 b="0" i="0" sz="4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/>
        </p:nvSpPr>
        <p:spPr>
          <a:xfrm>
            <a:off x="1817688" y="8837613"/>
            <a:ext cx="750435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© Paul Fremantle 2012.  Portions © Jeremy Gibbons 2010, © WSO2 2005-2012 used with permission of the author(s).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Licensed under the Creative Commons 3.0 BY-SA (Attribution-Sharealike) license.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See </a:t>
            </a:r>
            <a:r>
              <a:rPr b="0" i="0" lang="en-US" sz="12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  <a:hlinkClick r:id="rId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http://creativecommons.org/licenses/by-sa/3.0/</a:t>
            </a: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3" name="Google Shape;13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41363" y="8909050"/>
            <a:ext cx="1012825" cy="360363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1"/>
          <p:cNvSpPr txBox="1"/>
          <p:nvPr/>
        </p:nvSpPr>
        <p:spPr>
          <a:xfrm>
            <a:off x="1970088" y="8990013"/>
            <a:ext cx="750435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© Paul Fremantle 2012.  Portions © Jeremy Gibbons 2010, © WSO2 2005-2012 used with permission of the author(s).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Licensed under the Creative Commons 3.0 BY-SA (Attribution-Sharealike) license.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See </a:t>
            </a:r>
            <a:r>
              <a:rPr b="0" i="0" lang="en-US" sz="12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http://creativecommons.org/licenses/by-sa/3.0/</a:t>
            </a: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5" name="Google Shape;15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93763" y="9061450"/>
            <a:ext cx="1012825" cy="360363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1"/>
          <p:cNvSpPr txBox="1"/>
          <p:nvPr/>
        </p:nvSpPr>
        <p:spPr>
          <a:xfrm>
            <a:off x="2122488" y="9142413"/>
            <a:ext cx="750435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© Paul Fremantle 2012.  Portions © Jeremy Gibbons 2010, © WSO2 2005-2012 used with permission of the author(s).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Licensed under the Creative Commons 3.0 BY-SA (Attribution-Sharealike) license.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See </a:t>
            </a:r>
            <a:r>
              <a:rPr b="0" i="0" lang="en-US" sz="12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http://creativecommons.org/licenses/by-sa/3.0/</a:t>
            </a: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7" name="Google Shape;17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46163" y="9213850"/>
            <a:ext cx="1012825" cy="360363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1"/>
          <p:cNvSpPr txBox="1"/>
          <p:nvPr/>
        </p:nvSpPr>
        <p:spPr>
          <a:xfrm>
            <a:off x="2274888" y="9294813"/>
            <a:ext cx="750435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© Paul Fremantle 2012.  Portions © Jeremy Gibbons 2010, © WSO2 2005-2012 used with permission of the author(s).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Licensed under the Creative Commons 3.0 BY-SA (Attribution-Sharealike) license.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See </a:t>
            </a:r>
            <a:r>
              <a:rPr b="0" i="0" lang="en-US" sz="12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http://creativecommons.org/licenses/by-sa/3.0/</a:t>
            </a: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9" name="Google Shape;1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98563" y="9366250"/>
            <a:ext cx="1012825" cy="360363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1"/>
          <p:cNvSpPr txBox="1"/>
          <p:nvPr/>
        </p:nvSpPr>
        <p:spPr>
          <a:xfrm>
            <a:off x="2427288" y="9447213"/>
            <a:ext cx="750435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© Paul Fremantle 2012.  Portions © Jeremy Gibbons 2010, © WSO2 2005-2012 used with permission of the author(s).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Licensed under the Creative Commons 3.0 BY-SA (Attribution-Sharealike) license.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See </a:t>
            </a:r>
            <a:r>
              <a:rPr b="0" i="0" lang="en-US" sz="12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http://creativecommons.org/licenses/by-sa/3.0/</a:t>
            </a: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1" name="Google Shape;21;p1"/>
          <p:cNvSpPr txBox="1"/>
          <p:nvPr/>
        </p:nvSpPr>
        <p:spPr>
          <a:xfrm>
            <a:off x="2579688" y="9599613"/>
            <a:ext cx="750435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© Paul Fremantle 2012.  Portions © Jeremy Gibbons 2010, © WSO2 2005-2012 used with permission of the author(s).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Licensed under the Creative Commons 3.0 BY-SA (Attribution-Sharealike) license.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See </a:t>
            </a:r>
            <a:r>
              <a:rPr b="0" i="0" lang="en-US" sz="12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http://creativecommons.org/licenses/by-sa/3.0/</a:t>
            </a: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2" name="Google Shape;22;p1"/>
          <p:cNvSpPr txBox="1"/>
          <p:nvPr/>
        </p:nvSpPr>
        <p:spPr>
          <a:xfrm>
            <a:off x="2732088" y="9752013"/>
            <a:ext cx="750435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© Paul Fremantle 2012.  Portions © Jeremy Gibbons 2010, © WSO2 2005-2012 used with permission of the author(s).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Licensed under the Creative Commons 3.0 BY-SA (Attribution-Sharealike) license.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See </a:t>
            </a:r>
            <a:r>
              <a:rPr b="0" i="0" lang="en-US" sz="12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http://creativecommons.org/licenses/by-sa/3.0/</a:t>
            </a: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23" name="Google Shape;23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350963" y="9518650"/>
            <a:ext cx="1012825" cy="3603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24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503363" y="9671050"/>
            <a:ext cx="1012825" cy="360363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1"/>
          <p:cNvSpPr txBox="1"/>
          <p:nvPr/>
        </p:nvSpPr>
        <p:spPr>
          <a:xfrm>
            <a:off x="1168930" y="6344711"/>
            <a:ext cx="4942379" cy="4154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© Paul Fremantle 2016 except where credited elsewhere.  This work is licensed under a Creative Commons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Attribution-NonCommercial-ShareAlike 4.0 International License</a:t>
            </a:r>
            <a:b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See  </a:t>
            </a:r>
            <a:r>
              <a:rPr b="0" i="0" lang="en-US" sz="700" u="sng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http://creativecommons.org/licenses/by-nc-sa/4.0/</a:t>
            </a: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" name="Google Shape;26;p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375635" y="6428175"/>
            <a:ext cx="792765" cy="279269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1"/>
    <p:sldLayoutId id="2147483649" r:id="rId12"/>
    <p:sldLayoutId id="2147483650" r:id="rId13"/>
    <p:sldLayoutId id="2147483651" r:id="rId14"/>
    <p:sldLayoutId id="2147483652" r:id="rId15"/>
    <p:sldLayoutId id="2147483653" r:id="rId16"/>
    <p:sldLayoutId id="2147483654" r:id="rId17"/>
    <p:sldLayoutId id="2147483655" r:id="rId18"/>
    <p:sldLayoutId id="2147483656" r:id="rId19"/>
    <p:sldLayoutId id="2147483657" r:id="rId20"/>
    <p:sldLayoutId id="2147483658" r:id="rId2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 b="0" i="0" sz="4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3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" name="Google Shape;96;p13"/>
          <p:cNvSpPr txBox="1"/>
          <p:nvPr/>
        </p:nvSpPr>
        <p:spPr>
          <a:xfrm>
            <a:off x="1817688" y="8837613"/>
            <a:ext cx="75045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© Paul Fremantle 2012.  Portions © Jeremy Gibbons 2010, © WSO2 2005-2012 used with permission of the author(s).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Licensed under the Creative Commons 3.0 BY-SA (Attribution-Sharealike) license.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See </a:t>
            </a:r>
            <a:r>
              <a:rPr b="0" i="0" lang="en-US" sz="12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  <a:hlinkClick r:id="rId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http://creativecommons.org/licenses/by-sa/3.0/</a:t>
            </a: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97" name="Google Shape;97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41363" y="8909050"/>
            <a:ext cx="1012825" cy="360363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3"/>
          <p:cNvSpPr txBox="1"/>
          <p:nvPr/>
        </p:nvSpPr>
        <p:spPr>
          <a:xfrm>
            <a:off x="1970088" y="8990013"/>
            <a:ext cx="75045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© Paul Fremantle 2012.  Portions © Jeremy Gibbons 2010, © WSO2 2005-2012 used with permission of the author(s).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Licensed under the Creative Commons 3.0 BY-SA (Attribution-Sharealike) license.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See </a:t>
            </a:r>
            <a:r>
              <a:rPr b="0" i="0" lang="en-US" sz="12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http://creativecommons.org/licenses/by-sa/3.0/</a:t>
            </a: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99" name="Google Shape;99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93763" y="9061450"/>
            <a:ext cx="1012825" cy="360363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3"/>
          <p:cNvSpPr txBox="1"/>
          <p:nvPr/>
        </p:nvSpPr>
        <p:spPr>
          <a:xfrm>
            <a:off x="2122488" y="9142413"/>
            <a:ext cx="75045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© Paul Fremantle 2012.  Portions © Jeremy Gibbons 2010, © WSO2 2005-2012 used with permission of the author(s).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Licensed under the Creative Commons 3.0 BY-SA (Attribution-Sharealike) license.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See </a:t>
            </a:r>
            <a:r>
              <a:rPr b="0" i="0" lang="en-US" sz="12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http://creativecommons.org/licenses/by-sa/3.0/</a:t>
            </a: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01" name="Google Shape;101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46163" y="9213850"/>
            <a:ext cx="1012825" cy="360363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3"/>
          <p:cNvSpPr txBox="1"/>
          <p:nvPr/>
        </p:nvSpPr>
        <p:spPr>
          <a:xfrm>
            <a:off x="2274888" y="9294813"/>
            <a:ext cx="75045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© Paul Fremantle 2012.  Portions © Jeremy Gibbons 2010, © WSO2 2005-2012 used with permission of the author(s).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Licensed under the Creative Commons 3.0 BY-SA (Attribution-Sharealike) license.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See </a:t>
            </a:r>
            <a:r>
              <a:rPr b="0" i="0" lang="en-US" sz="12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http://creativecommons.org/licenses/by-sa/3.0/</a:t>
            </a: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03" name="Google Shape;103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98563" y="9366250"/>
            <a:ext cx="1012825" cy="360363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3"/>
          <p:cNvSpPr txBox="1"/>
          <p:nvPr/>
        </p:nvSpPr>
        <p:spPr>
          <a:xfrm>
            <a:off x="2427288" y="9447213"/>
            <a:ext cx="75045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© Paul Fremantle 2012.  Portions © Jeremy Gibbons 2010, © WSO2 2005-2012 used with permission of the author(s).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Licensed under the Creative Commons 3.0 BY-SA (Attribution-Sharealike) license.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See </a:t>
            </a:r>
            <a:r>
              <a:rPr b="0" i="0" lang="en-US" sz="12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http://creativecommons.org/licenses/by-sa/3.0/</a:t>
            </a: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05" name="Google Shape;105;p13"/>
          <p:cNvSpPr txBox="1"/>
          <p:nvPr/>
        </p:nvSpPr>
        <p:spPr>
          <a:xfrm>
            <a:off x="2579688" y="9599613"/>
            <a:ext cx="75045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© Paul Fremantle 2012.  Portions © Jeremy Gibbons 2010, © WSO2 2005-2012 used with permission of the author(s).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Licensed under the Creative Commons 3.0 BY-SA (Attribution-Sharealike) license.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See </a:t>
            </a:r>
            <a:r>
              <a:rPr b="0" i="0" lang="en-US" sz="12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http://creativecommons.org/licenses/by-sa/3.0/</a:t>
            </a: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06" name="Google Shape;106;p13"/>
          <p:cNvSpPr txBox="1"/>
          <p:nvPr/>
        </p:nvSpPr>
        <p:spPr>
          <a:xfrm>
            <a:off x="2732088" y="9752013"/>
            <a:ext cx="75045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© Paul Fremantle 2012.  Portions © Jeremy Gibbons 2010, © WSO2 2005-2012 used with permission of the author(s).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Licensed under the Creative Commons 3.0 BY-SA (Attribution-Sharealike) license.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See </a:t>
            </a:r>
            <a:r>
              <a:rPr b="0" i="0" lang="en-US" sz="12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http://creativecommons.org/licenses/by-sa/3.0/</a:t>
            </a: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07" name="Google Shape;107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350963" y="9518650"/>
            <a:ext cx="1012825" cy="3603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503363" y="9671050"/>
            <a:ext cx="1012825" cy="360363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3"/>
          <p:cNvSpPr txBox="1"/>
          <p:nvPr/>
        </p:nvSpPr>
        <p:spPr>
          <a:xfrm>
            <a:off x="1168930" y="6344711"/>
            <a:ext cx="4942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© Paul Fremantle 2016 except where credited elsewhere.  This work is licensed under a Creative Commons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Attribution-NonCommercial-ShareAlike 4.0 International License</a:t>
            </a:r>
            <a:b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See  </a:t>
            </a:r>
            <a:r>
              <a:rPr b="0" i="0" lang="en-US" sz="700" u="sng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http://creativecommons.org/licenses/by-nc-sa/4.0/</a:t>
            </a: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0" name="Google Shape;110;p1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375635" y="6428175"/>
            <a:ext cx="792765" cy="279269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://www.nurkiewicz.com/2015/07/restful-considered-harmful.html" TargetMode="External"/><Relationship Id="rId4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.png"/><Relationship Id="rId4" Type="http://schemas.openxmlformats.org/officeDocument/2006/relationships/image" Target="../media/image1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9.png"/><Relationship Id="rId4" Type="http://schemas.openxmlformats.org/officeDocument/2006/relationships/hyperlink" Target="https://blog.apollographql.com/graphql-vs-rest-5d425123e34b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5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REST Continued!</a:t>
            </a:r>
            <a:endParaRPr/>
          </a:p>
        </p:txBody>
      </p:sp>
      <p:sp>
        <p:nvSpPr>
          <p:cNvPr id="182" name="Google Shape;182;p25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rPr lang="en-US"/>
              <a:t>Oxford University 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rPr lang="en-US"/>
              <a:t>Software Engineering Programme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rPr lang="en-US"/>
              <a:t>April 2021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t/>
            </a:r>
            <a:endParaRPr/>
          </a:p>
        </p:txBody>
      </p:sp>
      <p:sp>
        <p:nvSpPr>
          <p:cNvPr id="183" name="Google Shape;183;p25"/>
          <p:cNvSpPr txBox="1"/>
          <p:nvPr/>
        </p:nvSpPr>
        <p:spPr>
          <a:xfrm>
            <a:off x="-1596231" y="926699"/>
            <a:ext cx="18466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25"/>
          <p:cNvSpPr txBox="1"/>
          <p:nvPr/>
        </p:nvSpPr>
        <p:spPr>
          <a:xfrm>
            <a:off x="8118748" y="5351062"/>
            <a:ext cx="18466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Representation</a:t>
            </a:r>
            <a:endParaRPr/>
          </a:p>
        </p:txBody>
      </p:sp>
      <p:sp>
        <p:nvSpPr>
          <p:cNvPr id="238" name="Google Shape;238;p34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7500" lnSpcReduction="20000"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State of resource captured and transferred between components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Might be current or desired future state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Represented as data plus metadata (name–value pairs)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Metadata includes control data, media type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The </a:t>
            </a:r>
            <a:r>
              <a:rPr b="1" lang="en-US"/>
              <a:t>Content-Type</a:t>
            </a:r>
            <a:r>
              <a:rPr lang="en-US"/>
              <a:t> of the resource should be useful and meaningful (self-description)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One resource might have several representations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Selected via separate URIs, or via content negotiation</a:t>
            </a:r>
            <a:endParaRPr/>
          </a:p>
          <a:p>
            <a:pPr indent="-185420" lvl="0" marL="342900" rtl="0" algn="l">
              <a:lnSpc>
                <a:spcPct val="10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Uniform Interface</a:t>
            </a:r>
            <a:endParaRPr/>
          </a:p>
        </p:txBody>
      </p:sp>
      <p:sp>
        <p:nvSpPr>
          <p:cNvPr id="244" name="Google Shape;244;p35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 Uniform, Constrained Interface. When applying REST over HTTP, stick to the methods provided by the protocol</a:t>
            </a:r>
            <a:endParaRPr/>
          </a:p>
          <a:p>
            <a:pPr indent="-299085" lvl="1" marL="742950" rtl="0" algn="l">
              <a:lnSpc>
                <a:spcPct val="10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GET, POST, PUT, and DELETE.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These should be used properly</a:t>
            </a:r>
            <a:endParaRPr/>
          </a:p>
          <a:p>
            <a:pPr indent="-299085" lvl="1" marL="742950" rtl="0" algn="l">
              <a:lnSpc>
                <a:spcPct val="10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GET should have no side effects or change on state</a:t>
            </a:r>
            <a:endParaRPr/>
          </a:p>
          <a:p>
            <a:pPr indent="-299085" lvl="1" marL="742950" rtl="0" algn="l">
              <a:lnSpc>
                <a:spcPct val="10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PUT should update the resource “in-place”</a:t>
            </a:r>
            <a:endParaRPr/>
          </a:p>
          <a:p>
            <a:pPr indent="-154940" lvl="0" marL="342900" rtl="0" algn="l">
              <a:lnSpc>
                <a:spcPct val="10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Not everyone agrees:</a:t>
            </a:r>
            <a:br>
              <a:rPr lang="en-US"/>
            </a:br>
            <a:r>
              <a:rPr lang="en-US" sz="2000" u="sng">
                <a:solidFill>
                  <a:schemeClr val="hlink"/>
                </a:solidFill>
                <a:hlinkClick r:id="rId3"/>
              </a:rPr>
              <a:t>http://www.nurkiewicz.com/2015/07/restful-considered-harmful.html</a:t>
            </a:r>
            <a:r>
              <a:rPr lang="en-US" sz="2000"/>
              <a:t> </a:t>
            </a:r>
            <a:endParaRPr sz="3200"/>
          </a:p>
        </p:txBody>
      </p:sp>
      <p:pic>
        <p:nvPicPr>
          <p:cNvPr id="250" name="Google Shape;250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5906" y="1264467"/>
            <a:ext cx="7530353" cy="54859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Anti-REST concerns	</a:t>
            </a:r>
            <a:endParaRPr/>
          </a:p>
        </p:txBody>
      </p:sp>
      <p:sp>
        <p:nvSpPr>
          <p:cNvPr id="256" name="Google Shape;256;p37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Bloated formats (equally applies to SOAP)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Neither Schema nor Contract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APIs and discovery instead of clear published machine-readable documentation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No inbuilt batching, paging, sorting, etc</a:t>
            </a:r>
            <a:endParaRPr sz="2000"/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CRUD only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HTTP Status codes mixed with business replies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Temporal Coupling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Not clear enough what is REST and what isn’t!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Backwards compatibility</a:t>
            </a:r>
            <a:endParaRPr/>
          </a:p>
          <a:p>
            <a:pPr indent="-215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Google Shape;261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300" y="0"/>
            <a:ext cx="8643393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38"/>
          <p:cNvSpPr/>
          <p:nvPr/>
        </p:nvSpPr>
        <p:spPr>
          <a:xfrm>
            <a:off x="241300" y="6488668"/>
            <a:ext cx="7873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http://www.programmableweb.com/news/why-rest-keeps-me-night/2012/05/15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Alternatives to REST</a:t>
            </a:r>
            <a:endParaRPr/>
          </a:p>
        </p:txBody>
      </p:sp>
      <p:sp>
        <p:nvSpPr>
          <p:cNvPr id="268" name="Google Shape;268;p39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gRPC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Async and Events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GraphQL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gRPC and Events</a:t>
            </a:r>
            <a:endParaRPr/>
          </a:p>
        </p:txBody>
      </p:sp>
      <p:sp>
        <p:nvSpPr>
          <p:cNvPr id="275" name="Google Shape;275;p40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Covered in other lectures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GraphQL</a:t>
            </a:r>
            <a:endParaRPr/>
          </a:p>
        </p:txBody>
      </p:sp>
      <p:pic>
        <p:nvPicPr>
          <p:cNvPr id="281" name="Google Shape;281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568852"/>
            <a:ext cx="9144000" cy="16537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3222640"/>
            <a:ext cx="9144001" cy="17376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" name="Google Shape;288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85800"/>
            <a:ext cx="8839206" cy="52283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GraphQL</a:t>
            </a:r>
            <a:endParaRPr/>
          </a:p>
        </p:txBody>
      </p:sp>
      <p:sp>
        <p:nvSpPr>
          <p:cNvPr id="294" name="Google Shape;294;p43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 Facebook developed language 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Supports getting many resources with a single call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Allows the caller to specify what data is needed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 single endpoint to access multiple resources with a well defined type system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REST Derivation from Style Constraint</a:t>
            </a:r>
            <a:endParaRPr/>
          </a:p>
        </p:txBody>
      </p:sp>
      <p:pic>
        <p:nvPicPr>
          <p:cNvPr id="190" name="Google Shape;190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526694"/>
            <a:ext cx="9144000" cy="45438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GraphQL vs REST</a:t>
            </a:r>
            <a:endParaRPr/>
          </a:p>
        </p:txBody>
      </p:sp>
      <p:pic>
        <p:nvPicPr>
          <p:cNvPr id="300" name="Google Shape;300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4304" y="1695704"/>
            <a:ext cx="7648448" cy="3824224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44"/>
          <p:cNvSpPr/>
          <p:nvPr/>
        </p:nvSpPr>
        <p:spPr>
          <a:xfrm>
            <a:off x="1066800" y="5934379"/>
            <a:ext cx="6565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https://blog.apollographql.com/graphql-vs-rest-5d425123e34b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Google Shape;307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533400"/>
            <a:ext cx="8839206" cy="52283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" name="Google Shape;313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533400"/>
            <a:ext cx="8839206" cy="52283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" name="Google Shape;319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457200"/>
            <a:ext cx="8839206" cy="52283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4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48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7" name="Google Shape;327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8796"/>
            <a:ext cx="9144001" cy="67804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4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Questions?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Key concepts</a:t>
            </a:r>
            <a:endParaRPr/>
          </a:p>
        </p:txBody>
      </p:sp>
      <p:sp>
        <p:nvSpPr>
          <p:cNvPr id="196" name="Google Shape;196;p27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Client Server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Caching 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Replicable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Stateless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Layered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Uniform interface</a:t>
            </a:r>
            <a:endParaRPr/>
          </a:p>
          <a:p>
            <a:pPr indent="-1397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-1397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Cacheing</a:t>
            </a:r>
            <a:endParaRPr/>
          </a:p>
        </p:txBody>
      </p:sp>
      <p:sp>
        <p:nvSpPr>
          <p:cNvPr id="202" name="Google Shape;202;p28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10000"/>
          </a:bodyPr>
          <a:lstStyle/>
          <a:p>
            <a:pPr indent="-32766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Large scale network systems often rely on cacheing</a:t>
            </a:r>
            <a:endParaRPr/>
          </a:p>
          <a:p>
            <a:pPr indent="-272414" lvl="1" marL="742950" rtl="0" algn="l">
              <a:lnSpc>
                <a:spcPct val="10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Reduce traffic</a:t>
            </a:r>
            <a:endParaRPr/>
          </a:p>
          <a:p>
            <a:pPr indent="-272414" lvl="1" marL="742950" rtl="0" algn="l">
              <a:lnSpc>
                <a:spcPct val="10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Localised access</a:t>
            </a:r>
            <a:endParaRPr/>
          </a:p>
          <a:p>
            <a:pPr indent="-272414" lvl="1" marL="742950" rtl="0" algn="l">
              <a:lnSpc>
                <a:spcPct val="10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Reduced processing</a:t>
            </a:r>
            <a:endParaRPr/>
          </a:p>
          <a:p>
            <a:pPr indent="-217169" lvl="2" marL="1143000" rtl="0" algn="l">
              <a:lnSpc>
                <a:spcPct val="100000"/>
              </a:lnSpc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b="1" lang="en-US"/>
              <a:t>Akamai</a:t>
            </a:r>
            <a:r>
              <a:rPr lang="en-US"/>
              <a:t> and others make the web work effectively</a:t>
            </a:r>
            <a:endParaRPr/>
          </a:p>
          <a:p>
            <a:pPr indent="-327660" lvl="0" marL="342900" rtl="0" algn="l">
              <a:lnSpc>
                <a:spcPct val="10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Caching relies on differentiating between cacheable and not cacheable traffic</a:t>
            </a:r>
            <a:endParaRPr/>
          </a:p>
          <a:p>
            <a:pPr indent="-272414" lvl="1" marL="742950" rtl="0" algn="l">
              <a:lnSpc>
                <a:spcPct val="10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Also understanding the lifetime and status of cacheable objects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9"/>
          <p:cNvSpPr txBox="1"/>
          <p:nvPr>
            <p:ph type="title"/>
          </p:nvPr>
        </p:nvSpPr>
        <p:spPr>
          <a:xfrm>
            <a:off x="457200" y="297729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HTTP cacheing features</a:t>
            </a:r>
            <a:endParaRPr/>
          </a:p>
        </p:txBody>
      </p:sp>
      <p:sp>
        <p:nvSpPr>
          <p:cNvPr id="208" name="Google Shape;208;p29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7500" lnSpcReduction="20000"/>
          </a:bodyPr>
          <a:lstStyle/>
          <a:p>
            <a:pPr indent="-312419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Expires header</a:t>
            </a:r>
            <a:endParaRPr/>
          </a:p>
          <a:p>
            <a:pPr indent="-312419" lvl="0" marL="342900" rtl="0" algn="l">
              <a:lnSpc>
                <a:spcPct val="10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Cache-control header</a:t>
            </a:r>
            <a:endParaRPr/>
          </a:p>
          <a:p>
            <a:pPr indent="-312419" lvl="0" marL="342900" rtl="0" algn="l">
              <a:lnSpc>
                <a:spcPct val="10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If-modified-since / Not modified</a:t>
            </a:r>
            <a:endParaRPr/>
          </a:p>
          <a:p>
            <a:pPr indent="-312419" lvl="0" marL="342900" rtl="0" algn="l">
              <a:lnSpc>
                <a:spcPct val="10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ETags (Entity Tags)</a:t>
            </a:r>
            <a:endParaRPr/>
          </a:p>
          <a:p>
            <a:pPr indent="-259080" lvl="1" marL="742950" rtl="0" algn="l">
              <a:lnSpc>
                <a:spcPct val="10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Uuids for content</a:t>
            </a:r>
            <a:endParaRPr/>
          </a:p>
          <a:p>
            <a:pPr indent="-259080" lvl="1" marL="742950" rtl="0" algn="l">
              <a:lnSpc>
                <a:spcPct val="10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Strong and Weak</a:t>
            </a:r>
            <a:endParaRPr/>
          </a:p>
          <a:p>
            <a:pPr indent="-312419" lvl="0" marL="342900" rtl="0" algn="l">
              <a:lnSpc>
                <a:spcPct val="10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If None Match </a:t>
            </a:r>
            <a:br>
              <a:rPr lang="en-US"/>
            </a:br>
            <a:endParaRPr/>
          </a:p>
          <a:p>
            <a:pPr indent="-312419" lvl="0" marL="342900" rtl="0" algn="l">
              <a:lnSpc>
                <a:spcPct val="10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Unfortunately some websites are using Etags to track users instead of cookies!</a:t>
            </a:r>
            <a:endParaRPr/>
          </a:p>
          <a:p>
            <a:pPr indent="-154940" lvl="0" marL="342900" rtl="0" algn="l">
              <a:lnSpc>
                <a:spcPct val="10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-121284" lvl="1" marL="742950" rtl="0" algn="l">
              <a:lnSpc>
                <a:spcPct val="10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ETags</a:t>
            </a:r>
            <a:endParaRPr/>
          </a:p>
        </p:txBody>
      </p:sp>
      <p:sp>
        <p:nvSpPr>
          <p:cNvPr id="214" name="Google Shape;214;p30"/>
          <p:cNvSpPr/>
          <p:nvPr/>
        </p:nvSpPr>
        <p:spPr>
          <a:xfrm>
            <a:off x="147711" y="5432987"/>
            <a:ext cx="89964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https://developers.google.com/web/fundamentals/performance/optimizing-content-efficiency/images/http-cache-control.png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5" name="Google Shape;215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62100" y="2057400"/>
            <a:ext cx="6019800" cy="273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8738" y="401614"/>
            <a:ext cx="7418400" cy="556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Statelessness</a:t>
            </a:r>
            <a:endParaRPr/>
          </a:p>
        </p:txBody>
      </p:sp>
      <p:sp>
        <p:nvSpPr>
          <p:cNvPr id="226" name="Google Shape;226;p32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Of course there is state!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The only question is where the state is kept.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Traditional CS systems required the client and server to be kept in sync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The web uses cookies</a:t>
            </a:r>
            <a:endParaRPr/>
          </a:p>
          <a:p>
            <a:pPr indent="0" lvl="1" marL="4572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Layered systems</a:t>
            </a:r>
            <a:endParaRPr/>
          </a:p>
        </p:txBody>
      </p:sp>
      <p:sp>
        <p:nvSpPr>
          <p:cNvPr id="232" name="Google Shape;232;p33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Reverse proxies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Composable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E.g. my business process is a service that exposes a REST interface and co-ordinates other services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Compare with web scraping</a:t>
            </a:r>
            <a:endParaRPr/>
          </a:p>
          <a:p>
            <a:pPr indent="-1397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